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63"/>
  </p:notesMasterIdLst>
  <p:sldIdLst>
    <p:sldId id="323" r:id="rId7"/>
    <p:sldId id="444" r:id="rId8"/>
    <p:sldId id="336" r:id="rId9"/>
    <p:sldId id="335" r:id="rId10"/>
    <p:sldId id="334" r:id="rId11"/>
    <p:sldId id="256" r:id="rId12"/>
    <p:sldId id="321" r:id="rId13"/>
    <p:sldId id="420" r:id="rId14"/>
    <p:sldId id="418" r:id="rId15"/>
    <p:sldId id="286" r:id="rId16"/>
    <p:sldId id="296" r:id="rId17"/>
    <p:sldId id="287" r:id="rId18"/>
    <p:sldId id="301" r:id="rId19"/>
    <p:sldId id="292" r:id="rId20"/>
    <p:sldId id="293" r:id="rId21"/>
    <p:sldId id="419" r:id="rId22"/>
    <p:sldId id="422" r:id="rId23"/>
    <p:sldId id="446" r:id="rId24"/>
    <p:sldId id="275" r:id="rId25"/>
    <p:sldId id="288" r:id="rId26"/>
    <p:sldId id="447" r:id="rId27"/>
    <p:sldId id="294" r:id="rId28"/>
    <p:sldId id="289" r:id="rId29"/>
    <p:sldId id="302" r:id="rId30"/>
    <p:sldId id="262" r:id="rId31"/>
    <p:sldId id="261" r:id="rId32"/>
    <p:sldId id="263" r:id="rId33"/>
    <p:sldId id="264" r:id="rId34"/>
    <p:sldId id="265" r:id="rId35"/>
    <p:sldId id="445" r:id="rId36"/>
    <p:sldId id="291" r:id="rId37"/>
    <p:sldId id="283" r:id="rId38"/>
    <p:sldId id="277" r:id="rId39"/>
    <p:sldId id="267" r:id="rId40"/>
    <p:sldId id="268" r:id="rId41"/>
    <p:sldId id="269" r:id="rId42"/>
    <p:sldId id="270" r:id="rId43"/>
    <p:sldId id="271" r:id="rId44"/>
    <p:sldId id="280" r:id="rId45"/>
    <p:sldId id="272" r:id="rId46"/>
    <p:sldId id="274" r:id="rId47"/>
    <p:sldId id="273" r:id="rId48"/>
    <p:sldId id="297" r:id="rId49"/>
    <p:sldId id="305" r:id="rId50"/>
    <p:sldId id="279" r:id="rId51"/>
    <p:sldId id="299" r:id="rId52"/>
    <p:sldId id="284" r:id="rId53"/>
    <p:sldId id="285" r:id="rId54"/>
    <p:sldId id="295" r:id="rId55"/>
    <p:sldId id="298" r:id="rId56"/>
    <p:sldId id="311" r:id="rId57"/>
    <p:sldId id="443" r:id="rId58"/>
    <p:sldId id="258" r:id="rId59"/>
    <p:sldId id="414" r:id="rId60"/>
    <p:sldId id="439" r:id="rId61"/>
    <p:sldId id="33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444"/>
            <p14:sldId id="336"/>
            <p14:sldId id="335"/>
            <p14:sldId id="334"/>
            <p14:sldId id="256"/>
            <p14:sldId id="321"/>
            <p14:sldId id="420"/>
          </p14:sldIdLst>
        </p14:section>
        <p14:section name="Presentation" id="{4B81BE2A-B99D-4E1E-BB9D-735D73F7397E}">
          <p14:sldIdLst>
            <p14:sldId id="418"/>
            <p14:sldId id="286"/>
            <p14:sldId id="296"/>
            <p14:sldId id="287"/>
            <p14:sldId id="301"/>
            <p14:sldId id="292"/>
            <p14:sldId id="293"/>
            <p14:sldId id="419"/>
            <p14:sldId id="422"/>
            <p14:sldId id="446"/>
            <p14:sldId id="275"/>
            <p14:sldId id="288"/>
            <p14:sldId id="447"/>
            <p14:sldId id="294"/>
            <p14:sldId id="289"/>
            <p14:sldId id="302"/>
            <p14:sldId id="262"/>
            <p14:sldId id="261"/>
            <p14:sldId id="263"/>
            <p14:sldId id="264"/>
            <p14:sldId id="265"/>
            <p14:sldId id="445"/>
            <p14:sldId id="291"/>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1" d="100"/>
          <a:sy n="61" d="100"/>
        </p:scale>
        <p:origin x="1368" y="9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8/10/2020 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These certification acronyms </a:t>
            </a:r>
            <a:r>
              <a:rPr lang="en-US" sz="1200" b="1" dirty="0">
                <a:solidFill>
                  <a:schemeClr val="tx1"/>
                </a:solidFill>
                <a:latin typeface="+mn-lt"/>
              </a:rPr>
              <a:t>were </a:t>
            </a:r>
            <a:r>
              <a:rPr lang="en-US" sz="1200" b="0" dirty="0">
                <a:solidFill>
                  <a:schemeClr val="tx1"/>
                </a:solidFill>
                <a:latin typeface="+mn-lt"/>
              </a:rPr>
              <a:t>to have been retired as of June 2020, </a:t>
            </a:r>
            <a:br>
              <a:rPr lang="en-US" sz="1200" b="0" dirty="0">
                <a:solidFill>
                  <a:schemeClr val="tx1"/>
                </a:solidFill>
                <a:latin typeface="+mn-lt"/>
              </a:rPr>
            </a:br>
            <a:r>
              <a:rPr lang="en-US" sz="1200" b="0" dirty="0">
                <a:solidFill>
                  <a:schemeClr val="tx1"/>
                </a:solidFill>
                <a:latin typeface="+mn-lt"/>
              </a:rPr>
              <a:t>but due to COVID-19 retirement has been delayed to Jan 2021.</a:t>
            </a:r>
          </a:p>
          <a:p>
            <a:r>
              <a:rPr lang="en-US" sz="1200" b="0" dirty="0">
                <a:solidFill>
                  <a:schemeClr val="tx1"/>
                </a:solidFill>
                <a:latin typeface="+mn-lt"/>
              </a:rPr>
              <a:t>This includes most of the individual exams that start with “70-”.</a:t>
            </a:r>
          </a:p>
          <a:p>
            <a:endParaRPr lang="en-US" sz="1200" b="0" dirty="0">
              <a:solidFill>
                <a:schemeClr val="tx1"/>
              </a:solidFill>
              <a:latin typeface="+mn-lt"/>
            </a:endParaRPr>
          </a:p>
          <a:p>
            <a:r>
              <a:rPr lang="en-US" sz="1200" b="0" dirty="0">
                <a:solidFill>
                  <a:schemeClr val="tx1"/>
                </a:solidFill>
                <a:latin typeface="+mn-lt"/>
              </a:rPr>
              <a:t>Fun fact, they actually don’t yet have an expert-level SQL Server certification replacement yet, but they do have a new exam just coming out of beta, DP-300, which is probably the exam closest to the traditional SQL Server DBA skillset in Azure. There is also exam DP-900, like all the 900 exams, it is a Fundamentals exam which is the perfect exam for a veteran DBA first stepping into the Azure world. AZ-900, which is an Azure Fundamentals exam about the operating environment of Azure, is also a great exam for everyone to get. </a:t>
            </a:r>
            <a:br>
              <a:rPr lang="en-US" sz="1200" b="0" dirty="0">
                <a:solidFill>
                  <a:schemeClr val="tx1"/>
                </a:solidFill>
                <a:latin typeface="+mn-lt"/>
              </a:rPr>
            </a:br>
            <a:endParaRPr lang="en-US" sz="4400" b="0" dirty="0">
              <a:solidFill>
                <a:schemeClr val="tx1"/>
              </a:solidFill>
              <a:latin typeface="+mn-lt"/>
            </a:endParaRPr>
          </a:p>
          <a:p>
            <a:br>
              <a:rPr lang="en-US" sz="4400" b="0" dirty="0">
                <a:solidFill>
                  <a:schemeClr val="tx1"/>
                </a:solidFill>
                <a:latin typeface="+mn-lt"/>
              </a:rPr>
            </a:br>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84382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 instead&gt; </a:t>
            </a:r>
          </a:p>
          <a:p>
            <a:r>
              <a:rPr lang="en-US" sz="1200" b="0" dirty="0">
                <a:solidFill>
                  <a:schemeClr val="tx1"/>
                </a:solidFill>
                <a:latin typeface="+mn-lt"/>
              </a:rPr>
              <a:t>So, speaking of the pandemic, Pearson VUE and Microsoft are also expanding the testing availability for </a:t>
            </a:r>
            <a:r>
              <a:rPr lang="en-US" sz="1200" dirty="0">
                <a:solidFill>
                  <a:schemeClr val="tx1"/>
                </a:solidFill>
                <a:latin typeface="+mn-lt"/>
              </a:rPr>
              <a:t>online proctored </a:t>
            </a:r>
            <a:r>
              <a:rPr lang="en-US" sz="1200" b="0" dirty="0">
                <a:solidFill>
                  <a:schemeClr val="tx1"/>
                </a:solidFill>
                <a:latin typeface="+mn-lt"/>
              </a:rPr>
              <a:t>exams because many testing centers have closed. This has been around for a while but has definitely ramped up since the pandemic.</a:t>
            </a: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Each time I took an exam, the security requirements became stricter and looking for more things. </a:t>
            </a: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This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69152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video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notes&gt;</a:t>
            </a:r>
          </a:p>
          <a:p>
            <a:r>
              <a:rPr lang="en-US" sz="1200" b="0" dirty="0">
                <a:solidFill>
                  <a:schemeClr val="tx1"/>
                </a:solidFill>
                <a:latin typeface="+mn-lt"/>
              </a:rPr>
              <a:t>Microsoft’s Emphasis is on Solutions has evolved over the last decade. </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p>
          <a:p>
            <a:r>
              <a:rPr lang="en-US" sz="1400" b="0" dirty="0">
                <a:solidFill>
                  <a:schemeClr val="tx1"/>
                </a:solidFill>
                <a:latin typeface="+mn-lt"/>
              </a:rPr>
              <a:t>&lt;click&gt;</a:t>
            </a:r>
          </a:p>
          <a:p>
            <a:r>
              <a:rPr lang="en-US" sz="1400" b="0" dirty="0">
                <a:solidFill>
                  <a:schemeClr val="tx1"/>
                </a:solidFill>
                <a:latin typeface="+mn-lt"/>
              </a:rPr>
              <a:t>&lt;read slide, then notes&gt; </a:t>
            </a:r>
          </a:p>
          <a:p>
            <a:r>
              <a:rPr lang="en-US" sz="1400" b="0" dirty="0">
                <a:solidFill>
                  <a:schemeClr val="tx1"/>
                </a:solidFill>
                <a:latin typeface="+mn-lt"/>
              </a:rPr>
              <a:t>Microsoft subcontracts out SMEs globally for various phases of question development. Topics are removed from the exam’s </a:t>
            </a:r>
            <a:r>
              <a:rPr lang="en-US" sz="1400" b="0" i="1" dirty="0">
                <a:solidFill>
                  <a:schemeClr val="tx1"/>
                </a:solidFill>
                <a:latin typeface="+mn-lt"/>
              </a:rPr>
              <a:t>domain </a:t>
            </a:r>
            <a:r>
              <a:rPr lang="en-US" sz="1400" b="0" dirty="0">
                <a:solidFill>
                  <a:schemeClr val="tx1"/>
                </a:solidFill>
                <a:latin typeface="+mn-lt"/>
              </a:rPr>
              <a:t>if none of the SMEs present could say they use it in real life. SME’s are asked questions about the value of different technical topics. </a:t>
            </a:r>
          </a:p>
          <a:p>
            <a:r>
              <a:rPr lang="en-US" sz="1400" b="0" dirty="0">
                <a:solidFill>
                  <a:schemeClr val="tx1"/>
                </a:solidFill>
                <a:latin typeface="+mn-lt"/>
              </a:rPr>
              <a:t>Then, how </a:t>
            </a:r>
            <a:r>
              <a:rPr lang="en-US" sz="1400" b="0" i="1" dirty="0">
                <a:solidFill>
                  <a:schemeClr val="tx1"/>
                </a:solidFill>
                <a:latin typeface="+mn-lt"/>
              </a:rPr>
              <a:t>many</a:t>
            </a:r>
            <a:r>
              <a:rPr lang="en-US" sz="14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400" b="0" dirty="0">
              <a:solidFill>
                <a:schemeClr val="tx1"/>
              </a:solidFill>
              <a:latin typeface="+mn-lt"/>
            </a:endParaRPr>
          </a:p>
          <a:p>
            <a:pPr marL="571500" indent="-571500">
              <a:buFont typeface="Arial" panose="020B0604020202020204" pitchFamily="34" charset="0"/>
              <a:buChar char="•"/>
            </a:pPr>
            <a:r>
              <a:rPr lang="en-US" sz="14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4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400"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sz="1400" b="0" dirty="0">
                <a:solidFill>
                  <a:schemeClr val="tx1"/>
                </a:solidFill>
                <a:latin typeface="+mn-lt"/>
              </a:rPr>
              <a:t>We’ll talk later about domain drift, it’s a real problem for item writers with complex questions.</a:t>
            </a:r>
          </a:p>
          <a:p>
            <a:endParaRPr lang="en-US" sz="1400" dirty="0"/>
          </a:p>
          <a:p>
            <a:endParaRPr lang="en-US" sz="14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 That said, I understand New Zealand and your awesome Prime Minister has this thing well in hand and only 1500 cases or so, which sounds much better than what we’re going through here in the United States. Kudos.</a:t>
            </a:r>
          </a:p>
          <a:p>
            <a:endParaRPr lang="en-CA" dirty="0"/>
          </a:p>
          <a:p>
            <a:r>
              <a:rPr lang="en-CA"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30</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&lt;read slide, then notes&gt;</a:t>
            </a:r>
          </a:p>
          <a:p>
            <a:pPr lvl="0"/>
            <a:r>
              <a:rPr lang="en-US" sz="3200" dirty="0"/>
              <a:t>At Microsoft her name is Liberty Munson, she’s a pretty cool character with a neat job.</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lvl="1"/>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31</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&lt;read whole slide first&gt;</a:t>
            </a:r>
          </a:p>
          <a:p>
            <a:pPr marL="0" indent="0">
              <a:buFont typeface="Arial" panose="020B0604020202020204" pitchFamily="34" charset="0"/>
              <a:buNone/>
            </a:pPr>
            <a:r>
              <a:rPr lang="en-US" b="0" dirty="0">
                <a:solidFill>
                  <a:schemeClr val="tx1"/>
                </a:solidFill>
                <a:latin typeface="+mn-lt"/>
              </a:rPr>
              <a:t>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33</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49</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52</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55</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endParaRPr lang="en-US" dirty="0"/>
          </a:p>
          <a:p>
            <a:r>
              <a:rPr lang="en-US" dirty="0"/>
              <a:t>First off, I apologize in advance for the nerdy subject matter of these questions. I usually lead with a Star Trek question but since this is my first time presenting to an event based out of New Zealand, I had to shift fandoms, and I couldn’t help myself.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&lt;click, read slide&gt;</a:t>
            </a:r>
          </a:p>
          <a:p>
            <a:pPr lvl="1"/>
            <a:r>
              <a:rPr lang="en-US" sz="4000" dirty="0"/>
              <a:t>Tip: Require knowledge transfer afterwards.</a:t>
            </a:r>
          </a:p>
          <a:p>
            <a:pPr lvl="1"/>
            <a:r>
              <a:rPr lang="en-US" sz="4000" dirty="0"/>
              <a:t>Tip: Proof of hands-on-lab completion when sending employees off, or specific technology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tiff"/><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2.tif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8/10/2020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7399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8/10/2020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912589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27.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47.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6.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8/10/2020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8/10/2020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89" r:id="rId39"/>
    <p:sldLayoutId id="2147483790" r:id="rId40"/>
    <p:sldLayoutId id="2147483792" r:id="rId4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 id="2147483793"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docs.microsoft.com/en-us/learn/certifications/browse/?resource_type=certification&amp;roles=data-engineer%2Cdatabase-administrator" TargetMode="External"/><Relationship Id="rId4" Type="http://schemas.openxmlformats.org/officeDocument/2006/relationships/hyperlink" Target="https://www.microsoft.com/en-us/learning/community-blog-post.aspx?BlogId=8&amp;Id=375282"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VirtualChapters.aspx" TargetMode="External"/><Relationship Id="rId13"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hyperlink" Target="http://www.sqlpass.org/PASSChapters.aspx" TargetMode="External"/><Relationship Id="rId12"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10.xml"/><Relationship Id="rId6" Type="http://schemas.openxmlformats.org/officeDocument/2006/relationships/hyperlink" Target="http://www.sqlsaturday.com/" TargetMode="External"/><Relationship Id="rId11" Type="http://schemas.openxmlformats.org/officeDocument/2006/relationships/image" Target="../media/image58.png"/><Relationship Id="rId5" Type="http://schemas.openxmlformats.org/officeDocument/2006/relationships/hyperlink" Target="http://www.sqlpass.org/Events/24HoursofPASS.aspx" TargetMode="External"/><Relationship Id="rId10"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3.emf"/><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5.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89.xml"/><Relationship Id="rId5" Type="http://schemas.openxmlformats.org/officeDocument/2006/relationships/image" Target="../media/image82.jpeg"/><Relationship Id="rId4" Type="http://schemas.openxmlformats.org/officeDocument/2006/relationships/hyperlink" Target="https://www.thewallsproject.org/programs/futures_fund/"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6.emf"/><Relationship Id="rId7"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6.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100.xml"/><Relationship Id="rId4" Type="http://schemas.openxmlformats.org/officeDocument/2006/relationships/hyperlink" Target="http://www.aka.ms/sql19_eboo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Cert Exams Inside Out</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dirty="0"/>
              <a:t>Think Like a Certification Exam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for example,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Microsoft Certified Solutions Architect (MCSA)</a:t>
            </a:r>
            <a:br>
              <a:rPr lang="en-US" b="0" dirty="0">
                <a:solidFill>
                  <a:schemeClr val="tx1"/>
                </a:solidFill>
                <a:latin typeface="+mn-lt"/>
              </a:rPr>
            </a:br>
            <a:r>
              <a:rPr lang="en-US" b="0" dirty="0">
                <a:solidFill>
                  <a:schemeClr val="tx1"/>
                </a:solidFill>
                <a:latin typeface="+mn-lt"/>
              </a:rPr>
              <a:t>Microsoft Certified Solutions Developer (MCSD)</a:t>
            </a:r>
          </a:p>
          <a:p>
            <a:r>
              <a:rPr lang="en-US" b="0" dirty="0">
                <a:solidFill>
                  <a:schemeClr val="tx1"/>
                </a:solidFill>
                <a:latin typeface="+mn-lt"/>
              </a:rPr>
              <a:t>Microsoft Certified Solutions Expert (MCSE)</a:t>
            </a:r>
          </a:p>
          <a:p>
            <a:endParaRPr lang="en-US" sz="1400" b="0" dirty="0">
              <a:solidFill>
                <a:schemeClr val="tx1"/>
              </a:solidFill>
              <a:latin typeface="+mn-lt"/>
            </a:endParaRPr>
          </a:p>
          <a:p>
            <a:r>
              <a:rPr lang="en-US" sz="1400" dirty="0">
                <a:hlinkClick r:id="rId3"/>
              </a:rPr>
              <a:t>https://www.microsoft.com/en-us/learning/community-blog-post.aspx?BlogId=8&amp;Id=375289</a:t>
            </a:r>
            <a:br>
              <a:rPr lang="en-US" sz="1400" dirty="0"/>
            </a:br>
            <a:r>
              <a:rPr lang="en-US" sz="1400" dirty="0">
                <a:hlinkClick r:id="rId4"/>
              </a:rPr>
              <a:t>https://www.microsoft.com/en-us/learning/community-blog-post.aspx?BlogId=8&amp;Id=375282</a:t>
            </a:r>
            <a:endParaRPr lang="en-US" sz="1400" dirty="0"/>
          </a:p>
          <a:p>
            <a:endParaRPr lang="en-US" sz="1400" dirty="0">
              <a:solidFill>
                <a:schemeClr val="tx1"/>
              </a:solidFill>
            </a:endParaRPr>
          </a:p>
          <a:p>
            <a:r>
              <a:rPr lang="en-US" sz="1400" dirty="0">
                <a:hlinkClick r:id="rId5"/>
              </a:rPr>
              <a:t>https://docs.microsoft.com/en-us/learn/certifications/browse/?resource_type=certification&amp;roles=data-engineer%2Cdatabase-administrator</a:t>
            </a:r>
            <a:endParaRPr lang="en-US" sz="1400" dirty="0">
              <a:solidFill>
                <a:schemeClr val="tx1"/>
              </a:solidFill>
            </a:endParaRPr>
          </a:p>
          <a:p>
            <a:endParaRPr lang="en-US" b="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Online Certification Tests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457200" indent="-457200">
              <a:buFont typeface="Arial" panose="020B0604020202020204" pitchFamily="34" charset="0"/>
              <a:buChar char="•"/>
            </a:pPr>
            <a:r>
              <a:rPr lang="en-US" sz="4400" b="0" dirty="0">
                <a:solidFill>
                  <a:schemeClr val="tx1"/>
                </a:solidFill>
                <a:latin typeface="+mn-lt"/>
              </a:rPr>
              <a:t>Pearson has been providing online-proctored testing exams.</a:t>
            </a:r>
          </a:p>
          <a:p>
            <a:pPr marL="457200" indent="-457200">
              <a:buFont typeface="Arial" panose="020B0604020202020204" pitchFamily="34" charset="0"/>
              <a:buChar char="•"/>
            </a:pPr>
            <a:r>
              <a:rPr lang="en-US" sz="4400" b="0" dirty="0">
                <a:solidFill>
                  <a:schemeClr val="tx1"/>
                </a:solidFill>
                <a:latin typeface="+mn-lt"/>
              </a:rPr>
              <a:t>Security is serious, unforgiving.</a:t>
            </a:r>
          </a:p>
          <a:p>
            <a:endParaRPr lang="en-US" sz="4400" b="0" dirty="0">
              <a:solidFill>
                <a:schemeClr val="tx1"/>
              </a:solidFill>
              <a:latin typeface="+mn-lt"/>
            </a:endParaRPr>
          </a:p>
        </p:txBody>
      </p:sp>
    </p:spTree>
    <p:extLst>
      <p:ext uri="{BB962C8B-B14F-4D97-AF65-F5344CB8AC3E}">
        <p14:creationId xmlns:p14="http://schemas.microsoft.com/office/powerpoint/2010/main" val="15257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224476" y="3429001"/>
            <a:ext cx="4327793" cy="1538049"/>
          </a:xfrm>
        </p:spPr>
        <p:txBody>
          <a:bodyPr anchor="t"/>
          <a:lstStyle/>
          <a:p>
            <a:pPr>
              <a:lnSpc>
                <a:spcPct val="90000"/>
              </a:lnSpc>
            </a:pPr>
            <a:r>
              <a:rPr lang="en-US" sz="5867"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3674" y="2205284"/>
            <a:ext cx="1655893" cy="1655893"/>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243" y="4448798"/>
            <a:ext cx="1655893" cy="1655893"/>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7297" y="4855471"/>
            <a:ext cx="1029640" cy="936036"/>
          </a:xfrm>
          <a:prstGeom prst="rect">
            <a:avLst/>
          </a:prstGeom>
        </p:spPr>
      </p:pic>
      <p:sp>
        <p:nvSpPr>
          <p:cNvPr id="13" name="Rectangle 12">
            <a:hlinkClick r:id="rId5"/>
            <a:extLst>
              <a:ext uri="{FF2B5EF4-FFF2-40B4-BE49-F238E27FC236}">
                <a16:creationId xmlns:a16="http://schemas.microsoft.com/office/drawing/2014/main" id="{7FFA58E1-AFAE-6E41-A7A4-3134640BD42F}"/>
              </a:ext>
            </a:extLst>
          </p:cNvPr>
          <p:cNvSpPr/>
          <p:nvPr/>
        </p:nvSpPr>
        <p:spPr>
          <a:xfrm>
            <a:off x="4920532" y="3670977"/>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Free online webinar events </a:t>
            </a:r>
          </a:p>
        </p:txBody>
      </p:sp>
      <p:sp>
        <p:nvSpPr>
          <p:cNvPr id="14" name="Rectangle 13">
            <a:hlinkClick r:id="rId6"/>
            <a:extLst>
              <a:ext uri="{FF2B5EF4-FFF2-40B4-BE49-F238E27FC236}">
                <a16:creationId xmlns:a16="http://schemas.microsoft.com/office/drawing/2014/main" id="{9EB3BE4C-4D6B-9043-B9AF-4F9F2E426BC4}"/>
              </a:ext>
            </a:extLst>
          </p:cNvPr>
          <p:cNvSpPr/>
          <p:nvPr/>
        </p:nvSpPr>
        <p:spPr>
          <a:xfrm>
            <a:off x="9120527" y="3670977"/>
            <a:ext cx="234474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Connect with the global data community</a:t>
            </a:r>
          </a:p>
        </p:txBody>
      </p:sp>
      <p:sp>
        <p:nvSpPr>
          <p:cNvPr id="15" name="Rectangle 14">
            <a:hlinkClick r:id="rId7"/>
            <a:extLst>
              <a:ext uri="{FF2B5EF4-FFF2-40B4-BE49-F238E27FC236}">
                <a16:creationId xmlns:a16="http://schemas.microsoft.com/office/drawing/2014/main" id="{B2C81291-D94F-3142-B6F3-5BE4EB2131A6}"/>
              </a:ext>
            </a:extLst>
          </p:cNvPr>
          <p:cNvSpPr/>
          <p:nvPr/>
        </p:nvSpPr>
        <p:spPr>
          <a:xfrm>
            <a:off x="7107901" y="3670977"/>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a:solidFill>
                  <a:srgbClr val="000000"/>
                </a:solidFill>
                <a:latin typeface="Segoe UI"/>
                <a:cs typeface="Segoe UI Semibold" panose="020B0502040204020203" pitchFamily="34" charset="0"/>
              </a:rPr>
              <a:t>Local user groups around the world</a:t>
            </a:r>
            <a:endParaRPr lang="en-US" sz="1600" dirty="0">
              <a:solidFill>
                <a:srgbClr val="000000"/>
              </a:solidFill>
              <a:latin typeface="Segoe UI"/>
              <a:cs typeface="Segoe UI Semibold" panose="020B0502040204020203" pitchFamily="34" charset="0"/>
            </a:endParaRPr>
          </a:p>
        </p:txBody>
      </p:sp>
      <p:sp>
        <p:nvSpPr>
          <p:cNvPr id="16" name="Rectangle 15">
            <a:hlinkClick r:id="rId8"/>
            <a:extLst>
              <a:ext uri="{FF2B5EF4-FFF2-40B4-BE49-F238E27FC236}">
                <a16:creationId xmlns:a16="http://schemas.microsoft.com/office/drawing/2014/main" id="{D5D65FB3-C04C-A546-A913-C0814BC10F5A}"/>
              </a:ext>
            </a:extLst>
          </p:cNvPr>
          <p:cNvSpPr/>
          <p:nvPr/>
        </p:nvSpPr>
        <p:spPr>
          <a:xfrm>
            <a:off x="4920907" y="6058578"/>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Online special interest user groups </a:t>
            </a:r>
          </a:p>
        </p:txBody>
      </p:sp>
      <p:sp>
        <p:nvSpPr>
          <p:cNvPr id="17" name="Rectangle 16">
            <a:hlinkClick r:id="rId7"/>
            <a:extLst>
              <a:ext uri="{FF2B5EF4-FFF2-40B4-BE49-F238E27FC236}">
                <a16:creationId xmlns:a16="http://schemas.microsoft.com/office/drawing/2014/main" id="{23241561-83A2-804A-8F0C-A676064DBABC}"/>
              </a:ext>
            </a:extLst>
          </p:cNvPr>
          <p:cNvSpPr/>
          <p:nvPr/>
        </p:nvSpPr>
        <p:spPr>
          <a:xfrm>
            <a:off x="7007473" y="6058578"/>
            <a:ext cx="243292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Learning on-demand and delivered to you</a:t>
            </a:r>
          </a:p>
        </p:txBody>
      </p:sp>
      <p:sp>
        <p:nvSpPr>
          <p:cNvPr id="18" name="Rectangle 17">
            <a:hlinkClick r:id="rId7"/>
            <a:extLst>
              <a:ext uri="{FF2B5EF4-FFF2-40B4-BE49-F238E27FC236}">
                <a16:creationId xmlns:a16="http://schemas.microsoft.com/office/drawing/2014/main" id="{DC862C0E-3CC0-9240-859B-88B83A2A551D}"/>
              </a:ext>
            </a:extLst>
          </p:cNvPr>
          <p:cNvSpPr/>
          <p:nvPr/>
        </p:nvSpPr>
        <p:spPr>
          <a:xfrm>
            <a:off x="9440394" y="6058578"/>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5236973" y="4448797"/>
            <a:ext cx="60041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9">
            <a:alphaModFix/>
          </a:blip>
          <a:srcRect l="10860" t="13663"/>
          <a:stretch/>
        </p:blipFill>
        <p:spPr>
          <a:xfrm>
            <a:off x="0" y="1"/>
            <a:ext cx="2901597" cy="281035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42079" y="2205284"/>
            <a:ext cx="1498789" cy="1498789"/>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4467498" y="637787"/>
            <a:ext cx="7454420" cy="1323632"/>
          </a:xfrm>
          <a:prstGeom prst="rect">
            <a:avLst/>
          </a:prstGeom>
          <a:noFill/>
        </p:spPr>
        <p:txBody>
          <a:bodyPr wrap="square" rtlCol="0">
            <a:spAutoFit/>
          </a:bodyPr>
          <a:lstStyle/>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7072982" y="5311985"/>
            <a:ext cx="2086565" cy="587295"/>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1"/>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2"/>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4952" y="2157143"/>
            <a:ext cx="1510883" cy="1510883"/>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7561610" y="4762965"/>
            <a:ext cx="1271089" cy="457870"/>
            <a:chOff x="5522708" y="4176246"/>
            <a:chExt cx="1105467"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4"/>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62183" cy="285499"/>
            </a:xfrm>
            <a:prstGeom prst="rect">
              <a:avLst/>
            </a:prstGeom>
            <a:noFill/>
          </p:spPr>
          <p:txBody>
            <a:bodyPr wrap="none" rtlCol="0">
              <a:spAutoFit/>
            </a:bodyPr>
            <a:lstStyle/>
            <a:p>
              <a:pPr defTabSz="1219170"/>
              <a:r>
                <a:rPr lang="en-US" sz="16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46899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 questions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b="0" dirty="0">
                <a:solidFill>
                  <a:schemeClr val="tx1"/>
                </a:solidFill>
                <a:latin typeface="+mn-lt"/>
              </a:rPr>
              <a:t>Emphasis on </a:t>
            </a:r>
            <a:r>
              <a:rPr lang="en-US" sz="5400" b="0" u="sng" dirty="0">
                <a:solidFill>
                  <a:schemeClr val="tx1"/>
                </a:solidFill>
                <a:latin typeface="+mn-lt"/>
              </a:rPr>
              <a:t>broad solutions skillsets </a:t>
            </a:r>
            <a:r>
              <a:rPr lang="en-US" sz="5400" b="0" dirty="0">
                <a:solidFill>
                  <a:schemeClr val="tx1"/>
                </a:solidFill>
                <a:latin typeface="+mn-lt"/>
              </a:rPr>
              <a:t>for major certs.</a:t>
            </a:r>
          </a:p>
          <a:p>
            <a:r>
              <a:rPr lang="en-US" sz="5400" b="0" dirty="0">
                <a:solidFill>
                  <a:schemeClr val="tx1"/>
                </a:solidFill>
                <a:latin typeface="+mn-lt"/>
              </a:rPr>
              <a:t>Exams are created by SME’s.</a:t>
            </a:r>
          </a:p>
          <a:p>
            <a:endParaRPr lang="en-US" sz="5400" b="0" dirty="0">
              <a:solidFill>
                <a:schemeClr val="tx1"/>
              </a:solidFill>
              <a:latin typeface="+mn-lt"/>
            </a:endParaRP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441859" y="2022743"/>
            <a:ext cx="11308283" cy="520700"/>
          </a:xfrm>
        </p:spPr>
        <p:txBody>
          <a:bodyPr/>
          <a:lstStyle/>
          <a:p>
            <a:r>
              <a:rPr lang="en-US" sz="4267"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441859" y="3083961"/>
            <a:ext cx="7115923" cy="2907536"/>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3733"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7745735" y="2543444"/>
            <a:ext cx="3402773" cy="3369677"/>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41</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42</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5221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0476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5730843" y="609325"/>
            <a:ext cx="6461157" cy="58869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551552" y="1988539"/>
            <a:ext cx="4987648" cy="3994237"/>
          </a:xfrm>
        </p:spPr>
        <p:txBody>
          <a:bodyPr/>
          <a:lstStyle/>
          <a:p>
            <a:r>
              <a:rPr lang="en-US" sz="5867"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6096001" y="894527"/>
            <a:ext cx="4627404" cy="5601791"/>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not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187418"/>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53140" y="2983531"/>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827907" y="3457560"/>
            <a:ext cx="336364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474925"/>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53</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339636"/>
            <a:ext cx="12192000" cy="2566241"/>
          </a:xfrm>
        </p:spPr>
        <p:txBody>
          <a:bodyPr anchor="t">
            <a:normAutofit/>
          </a:bodyPr>
          <a:lstStyle/>
          <a:p>
            <a:pPr algn="ctr">
              <a:spcBef>
                <a:spcPts val="600"/>
              </a:spcBef>
              <a:spcAft>
                <a:spcPts val="600"/>
              </a:spcAft>
            </a:pPr>
            <a:r>
              <a:rPr lang="en-US" sz="4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183" y="1483973"/>
            <a:ext cx="4627404" cy="7466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688126" y="2900430"/>
            <a:ext cx="6599519" cy="3180092"/>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5"/>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61059" y="2723573"/>
            <a:ext cx="10839450" cy="3570288"/>
          </a:xfrm>
          <a:prstGeom prst="rect">
            <a:avLst/>
          </a:prstGeom>
        </p:spPr>
        <p:txBody>
          <a:bodyPr/>
          <a:lstStyle/>
          <a:p>
            <a:r>
              <a:rPr lang="en-US" sz="3600" dirty="0">
                <a:solidFill>
                  <a:schemeClr val="accent1"/>
                </a:solidFill>
              </a:rPr>
              <a:t>This event was sponsored by Microsoft</a:t>
            </a:r>
            <a:br>
              <a:rPr lang="en-US" sz="3600" dirty="0">
                <a:solidFill>
                  <a:schemeClr val="accent1"/>
                </a:solidFill>
              </a:rPr>
            </a:br>
            <a:br>
              <a:rPr lang="en-US" sz="3600" dirty="0">
                <a:solidFill>
                  <a:schemeClr val="accent1"/>
                </a:solidFill>
              </a:rPr>
            </a:br>
            <a:br>
              <a:rPr lang="en-US" sz="3600" dirty="0">
                <a:solidFill>
                  <a:schemeClr val="accent1"/>
                </a:solidFill>
              </a:rPr>
            </a:br>
            <a:r>
              <a:rPr lang="en-US" sz="3600" dirty="0">
                <a:solidFill>
                  <a:schemeClr val="accent1"/>
                </a:solidFill>
              </a:rPr>
              <a:t>Learn more about SQL Server 2019 today:</a:t>
            </a:r>
            <a:br>
              <a:rPr lang="en-US" sz="3600" dirty="0">
                <a:solidFill>
                  <a:schemeClr val="accent2"/>
                </a:solidFill>
              </a:rPr>
            </a:br>
            <a:r>
              <a:rPr lang="en-US" sz="3600" dirty="0">
                <a:solidFill>
                  <a:schemeClr val="accent2"/>
                </a:solidFill>
              </a:rPr>
              <a:t>	-Get free training: </a:t>
            </a:r>
            <a:r>
              <a:rPr lang="en-US" sz="3600" dirty="0">
                <a:solidFill>
                  <a:schemeClr val="accent2"/>
                </a:solidFill>
                <a:hlinkClick r:id="rId3"/>
              </a:rPr>
              <a:t>aka.ms/sqlworkshops</a:t>
            </a:r>
            <a:r>
              <a:rPr lang="en-US" sz="3600" dirty="0">
                <a:solidFill>
                  <a:schemeClr val="accent2"/>
                </a:solidFill>
              </a:rPr>
              <a:t> </a:t>
            </a:r>
            <a:br>
              <a:rPr lang="en-US" sz="3600" dirty="0">
                <a:solidFill>
                  <a:schemeClr val="accent2"/>
                </a:solidFill>
              </a:rPr>
            </a:br>
            <a:r>
              <a:rPr lang="en-US" sz="3600" dirty="0">
                <a:solidFill>
                  <a:schemeClr val="accent2"/>
                </a:solidFill>
              </a:rPr>
              <a:t>	-Download the SQL19 eBook: </a:t>
            </a:r>
            <a:r>
              <a:rPr lang="en-US" sz="3600" dirty="0">
                <a:solidFill>
                  <a:schemeClr val="accent2"/>
                </a:solidFill>
                <a:hlinkClick r:id="rId4"/>
              </a:rPr>
              <a:t>aka.ms/sql19_ebook</a:t>
            </a:r>
            <a:endParaRPr lang="en-US" sz="36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err="1">
                <a:latin typeface="Roboto" panose="02000000000000000000" pitchFamily="2" charset="0"/>
                <a:ea typeface="Roboto" panose="02000000000000000000" pitchFamily="2" charset="0"/>
              </a:rPr>
              <a:t>SQLSat</a:t>
            </a:r>
            <a:r>
              <a:rPr lang="en-US" sz="4000" b="1" dirty="0">
                <a:latin typeface="Roboto" panose="02000000000000000000" pitchFamily="2" charset="0"/>
                <a:ea typeface="Roboto" panose="02000000000000000000" pitchFamily="2" charset="0"/>
              </a:rPr>
              <a:t> Auckland 2020</a:t>
            </a:r>
            <a:br>
              <a:rPr lang="en-US" sz="4000" b="1" dirty="0">
                <a:latin typeface="Roboto" panose="02000000000000000000" pitchFamily="2" charset="0"/>
                <a:ea typeface="Roboto" panose="02000000000000000000" pitchFamily="2" charset="0"/>
              </a:rPr>
            </a:br>
            <a:r>
              <a:rPr lang="en-US" sz="4000" b="1" dirty="0">
                <a:latin typeface="Roboto" panose="02000000000000000000" pitchFamily="2" charset="0"/>
                <a:ea typeface="Roboto" panose="02000000000000000000" pitchFamily="2" charset="0"/>
              </a:rPr>
              <a:t>#</a:t>
            </a:r>
            <a:r>
              <a:rPr lang="en-US" sz="4000" b="1" dirty="0" err="1">
                <a:latin typeface="Roboto" panose="02000000000000000000" pitchFamily="2" charset="0"/>
                <a:ea typeface="Roboto" panose="02000000000000000000" pitchFamily="2" charset="0"/>
              </a:rPr>
              <a:t>SQLSatAuckland</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3883</TotalTime>
  <Words>5854</Words>
  <Application>Microsoft Office PowerPoint</Application>
  <PresentationFormat>Widescreen</PresentationFormat>
  <Paragraphs>557</Paragraphs>
  <Slides>56</Slides>
  <Notes>30</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56</vt:i4>
      </vt:variant>
    </vt:vector>
  </HeadingPairs>
  <TitlesOfParts>
    <vt:vector size="77"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Think Like a Certification Exam</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Role-based Certifications </vt:lpstr>
      <vt:lpstr>Retired Certifications </vt:lpstr>
      <vt:lpstr>Online Certification Tests</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Solutions Providers, Not Exam Takers</vt:lpstr>
      <vt:lpstr>Fun With Grammar</vt:lpstr>
      <vt:lpstr>Fun With Grammar</vt:lpstr>
      <vt:lpstr>“Best Practices”</vt:lpstr>
      <vt:lpstr>Beta Exams</vt:lpstr>
      <vt:lpstr>After the exam is live</vt:lpstr>
      <vt:lpstr>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6</vt:lpstr>
      <vt:lpstr>Helpful Links</vt:lpstr>
      <vt:lpstr>SQL Server 2017 Inside Out</vt:lpstr>
      <vt:lpstr>Support your Local STEM Initiatives</vt:lpstr>
      <vt:lpstr>Thank You to our Global SQLSaturday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182</cp:revision>
  <dcterms:created xsi:type="dcterms:W3CDTF">2015-09-09T01:48:28Z</dcterms:created>
  <dcterms:modified xsi:type="dcterms:W3CDTF">2020-08-10T19:32:31Z</dcterms:modified>
</cp:coreProperties>
</file>